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7" r:id="rId12"/>
    <p:sldId id="269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1" r:id="rId35"/>
    <p:sldId id="292" r:id="rId36"/>
    <p:sldId id="293" r:id="rId37"/>
    <p:sldId id="294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9/7/2019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9/7/2019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9/7/2019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9/7/2019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9/7/2019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9/7/2019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9/7/2019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9/7/2019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9/7/2019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9/7/2019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9/7/2019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9/7/2019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9/7/2019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9/7/2019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9/7/2019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9/7/2019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9/7/2019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9/7/2019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mk-MK" dirty="0" smtClean="0"/>
              <a:t>МОДУЛ 1, ТЕМА </a:t>
            </a:r>
            <a:r>
              <a:rPr lang="en-US" dirty="0" smtClean="0"/>
              <a:t>4</a:t>
            </a:r>
            <a:r>
              <a:rPr lang="mk-MK" dirty="0" smtClean="0"/>
              <a:t>, ДЕЛ 1</a:t>
            </a:r>
            <a:br>
              <a:rPr lang="mk-MK" dirty="0" smtClean="0"/>
            </a:br>
            <a:r>
              <a:rPr lang="mk-MK" dirty="0" smtClean="0"/>
              <a:t>Вовед во ИСПУ процесот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1158" y="4634185"/>
            <a:ext cx="8144134" cy="1117687"/>
          </a:xfrm>
        </p:spPr>
        <p:txBody>
          <a:bodyPr/>
          <a:lstStyle/>
          <a:p>
            <a:r>
              <a:rPr lang="mk-MK" dirty="0" smtClean="0"/>
              <a:t>Проф. д-р Александра Каровска Ристовска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75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340" y="0"/>
            <a:ext cx="9613861" cy="743063"/>
          </a:xfrm>
        </p:spPr>
        <p:txBody>
          <a:bodyPr/>
          <a:lstStyle/>
          <a:p>
            <a:pPr algn="ctr"/>
            <a:r>
              <a:rPr lang="mk-MK" dirty="0" smtClean="0"/>
              <a:t>ИСПУ процес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976" y="3759200"/>
            <a:ext cx="3780842" cy="2890982"/>
          </a:xfrm>
        </p:spPr>
        <p:txBody>
          <a:bodyPr>
            <a:normAutofit/>
          </a:bodyPr>
          <a:lstStyle/>
          <a:p>
            <a:r>
              <a:rPr lang="mk-MK" sz="1800" dirty="0" smtClean="0"/>
              <a:t>Добивање препорака</a:t>
            </a:r>
          </a:p>
          <a:p>
            <a:r>
              <a:rPr lang="mk-MK" sz="1800" dirty="0" smtClean="0"/>
              <a:t>Собирање информации за формуларот за подобноста вклучувајќи причини за препорака и резултати од скрининзи и процени ако има.</a:t>
            </a:r>
          </a:p>
          <a:p>
            <a:r>
              <a:rPr lang="mk-MK" sz="1800" dirty="0" smtClean="0"/>
              <a:t>Воспоставување на досие за детето. </a:t>
            </a: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0034"/>
            <a:ext cx="12199960" cy="3002147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277886" y="3759200"/>
            <a:ext cx="3780842" cy="2890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mk-MK" sz="1800" dirty="0" smtClean="0"/>
              <a:t>Собирање информации за грижите на семејството и општи информации за процедурите.</a:t>
            </a:r>
          </a:p>
          <a:p>
            <a:r>
              <a:rPr lang="mk-MK" sz="1800" dirty="0" smtClean="0"/>
              <a:t>Употребете 3 главни исходи за организирање на рамката.</a:t>
            </a:r>
          </a:p>
          <a:p>
            <a:r>
              <a:rPr lang="mk-MK" sz="1800" dirty="0" smtClean="0"/>
              <a:t>Дискутирајте причини за подобност и препорака.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231049" y="3759200"/>
            <a:ext cx="3780842" cy="2890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mk-MK" sz="1800" dirty="0" smtClean="0"/>
              <a:t>Дадете општи информации во врска со програмата.</a:t>
            </a:r>
          </a:p>
          <a:p>
            <a:r>
              <a:rPr lang="mk-MK" sz="1800" dirty="0" smtClean="0"/>
              <a:t>Споделете брошура од програмата.</a:t>
            </a:r>
          </a:p>
          <a:p>
            <a:r>
              <a:rPr lang="mk-MK" sz="1800" dirty="0" smtClean="0"/>
              <a:t>Определете ги семејните интереси за услугите и закажете ја првата средба.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11185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Проверете си го знаењето!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Координаторот за ресурси за семејството ќе го започне ИСПУ </a:t>
            </a:r>
            <a:r>
              <a:rPr lang="mk-MK" smtClean="0"/>
              <a:t>процесот </a:t>
            </a:r>
            <a:r>
              <a:rPr lang="mk-MK" smtClean="0"/>
              <a:t>со јавување </a:t>
            </a:r>
            <a:r>
              <a:rPr lang="mk-MK" dirty="0" smtClean="0"/>
              <a:t>на семејството за да:</a:t>
            </a:r>
          </a:p>
          <a:p>
            <a:pPr marL="0" indent="0">
              <a:buNone/>
            </a:pPr>
            <a:r>
              <a:rPr lang="mk-MK" dirty="0" smtClean="0"/>
              <a:t>А) Дознае повеќе за секојдневните рутини и активности на семејството и способностите на детето.</a:t>
            </a:r>
          </a:p>
          <a:p>
            <a:pPr marL="0" indent="0">
              <a:buNone/>
            </a:pPr>
            <a:r>
              <a:rPr lang="mk-MK" dirty="0" smtClean="0"/>
              <a:t>Б) Дознае кој се грижи за детето во текот на денот и да ја закаже иницијалната посета.</a:t>
            </a:r>
          </a:p>
          <a:p>
            <a:pPr marL="0" indent="0">
              <a:buNone/>
            </a:pPr>
            <a:r>
              <a:rPr lang="mk-MK" dirty="0" smtClean="0"/>
              <a:t>В) Даде информации за програмата и да го праша семејството дали сака да ја закаже иницијалната посета.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29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340" y="0"/>
            <a:ext cx="9613861" cy="743063"/>
          </a:xfrm>
        </p:spPr>
        <p:txBody>
          <a:bodyPr/>
          <a:lstStyle/>
          <a:p>
            <a:pPr algn="ctr"/>
            <a:r>
              <a:rPr lang="mk-MK" dirty="0" smtClean="0"/>
              <a:t>ИСПУ процес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976" y="3759200"/>
            <a:ext cx="3780842" cy="2890982"/>
          </a:xfrm>
        </p:spPr>
        <p:txBody>
          <a:bodyPr>
            <a:normAutofit fontScale="92500" lnSpcReduction="10000"/>
          </a:bodyPr>
          <a:lstStyle/>
          <a:p>
            <a:r>
              <a:rPr lang="mk-MK" sz="1800" dirty="0" smtClean="0"/>
              <a:t>Закажете иницијална посета со семејството и потврдете.</a:t>
            </a:r>
          </a:p>
          <a:p>
            <a:r>
              <a:rPr lang="mk-MK" sz="1800" dirty="0" smtClean="0"/>
              <a:t>Утврдете ја потребата да направите скрининг.</a:t>
            </a:r>
          </a:p>
          <a:p>
            <a:r>
              <a:rPr lang="mk-MK" sz="1800" dirty="0" smtClean="0"/>
              <a:t>Определете ја потребата за сурогат родител или интерпретатор.</a:t>
            </a:r>
          </a:p>
          <a:p>
            <a:r>
              <a:rPr lang="mk-MK" sz="1800" dirty="0" smtClean="0"/>
              <a:t>Потврдете ја препораката писмено.</a:t>
            </a:r>
          </a:p>
          <a:p>
            <a:r>
              <a:rPr lang="mk-MK" sz="1800" dirty="0" smtClean="0"/>
              <a:t>Спроведете скрининг ако е потребно.</a:t>
            </a:r>
            <a:endParaRPr lang="en-US" sz="18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277886" y="3759200"/>
            <a:ext cx="3780842" cy="289098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mk-MK" sz="1800" dirty="0" smtClean="0"/>
              <a:t>Објаснете ја детално програмата.</a:t>
            </a:r>
          </a:p>
          <a:p>
            <a:r>
              <a:rPr lang="mk-MK" sz="1800" dirty="0" smtClean="0"/>
              <a:t>Дефинирајте со семејството дали сакаат детето да биде евалуаирано и проценето.</a:t>
            </a:r>
          </a:p>
          <a:p>
            <a:r>
              <a:rPr lang="mk-MK" sz="1800" dirty="0" smtClean="0"/>
              <a:t>Објаснете им ги правата.</a:t>
            </a:r>
          </a:p>
          <a:p>
            <a:r>
              <a:rPr lang="mk-MK" sz="1800" dirty="0" smtClean="0"/>
              <a:t>Земете писмена согласност/дадете претходно известување за евалуација.</a:t>
            </a:r>
          </a:p>
          <a:p>
            <a:r>
              <a:rPr lang="mk-MK" sz="1800" dirty="0" smtClean="0"/>
              <a:t>Соберете информации за детето и семејството.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231049" y="3759200"/>
            <a:ext cx="3780842" cy="289098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mk-MK" sz="1800" dirty="0" smtClean="0"/>
              <a:t>Употребете ја рамката за исходи за да размислите за функционирањето на детето.</a:t>
            </a:r>
          </a:p>
          <a:p>
            <a:r>
              <a:rPr lang="mk-MK" sz="1800" dirty="0" smtClean="0"/>
              <a:t>Употребете информации кои сте ги добиле на почетокот за да го дефинирате тимот за евалуација.</a:t>
            </a:r>
          </a:p>
          <a:p>
            <a:r>
              <a:rPr lang="mk-MK" sz="1800" dirty="0" smtClean="0"/>
              <a:t>Соберете информации за: 1.Функционирањето на детето; 2.Грижите и приоритетите на семејството; 3.Ресурсите на семејството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2843"/>
            <a:ext cx="12192000" cy="261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17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Проверете си го знаењето!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Прашања:</a:t>
            </a:r>
          </a:p>
          <a:p>
            <a:endParaRPr lang="mk-MK" dirty="0" smtClean="0"/>
          </a:p>
          <a:p>
            <a:pPr marL="0" indent="0">
              <a:buNone/>
            </a:pPr>
            <a:r>
              <a:rPr lang="mk-MK" dirty="0" smtClean="0"/>
              <a:t>Како практичарот, во текот на првата средба во домот утврдува дали е потребен скрининг?</a:t>
            </a:r>
          </a:p>
          <a:p>
            <a:pPr marL="0" indent="0">
              <a:buNone/>
            </a:pPr>
            <a:endParaRPr lang="mk-MK" dirty="0" smtClean="0"/>
          </a:p>
          <a:p>
            <a:pPr marL="0" indent="0">
              <a:buNone/>
            </a:pPr>
            <a:r>
              <a:rPr lang="mk-MK" dirty="0" smtClean="0"/>
              <a:t>Што се подразбира под процена на семејството?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783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Исходи за детето и семејството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2"/>
            <a:ext cx="4298079" cy="411010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mk-MK" b="1" u="sng" dirty="0" smtClean="0"/>
              <a:t>Децата ќе демонстрираат:</a:t>
            </a:r>
          </a:p>
          <a:p>
            <a:pPr marL="0" indent="0">
              <a:buNone/>
            </a:pPr>
            <a:endParaRPr lang="mk-MK" b="1" u="sng" dirty="0"/>
          </a:p>
          <a:p>
            <a:pPr>
              <a:buFontTx/>
              <a:buChar char="-"/>
            </a:pPr>
            <a:r>
              <a:rPr lang="mk-MK" dirty="0" smtClean="0"/>
              <a:t>Позитивни социо-емоционални врски</a:t>
            </a:r>
          </a:p>
          <a:p>
            <a:pPr>
              <a:buFontTx/>
              <a:buChar char="-"/>
            </a:pPr>
            <a:r>
              <a:rPr lang="mk-MK" dirty="0" smtClean="0"/>
              <a:t>Стекнување и употреба на знаење и вештини вклучувајќи ги јазикот и комуникацијата</a:t>
            </a:r>
          </a:p>
          <a:p>
            <a:pPr>
              <a:buFontTx/>
              <a:buChar char="-"/>
            </a:pPr>
            <a:r>
              <a:rPr lang="mk-MK" dirty="0" smtClean="0"/>
              <a:t>Употреба на соодветни однесувања за да ги задоволат нивните потреби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727993" y="2262981"/>
            <a:ext cx="4298079" cy="411010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mk-MK" b="1" u="sng" dirty="0" smtClean="0"/>
              <a:t>Програмите ќе се осигураат дека семејствата: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mk-MK" b="1" u="sng" dirty="0" smtClean="0"/>
          </a:p>
          <a:p>
            <a:pPr>
              <a:buFontTx/>
              <a:buChar char="-"/>
            </a:pPr>
            <a:r>
              <a:rPr lang="mk-MK" dirty="0" smtClean="0"/>
              <a:t>Ги знаат нивните права</a:t>
            </a:r>
          </a:p>
          <a:p>
            <a:pPr>
              <a:buFontTx/>
              <a:buChar char="-"/>
            </a:pPr>
            <a:r>
              <a:rPr lang="mk-MK" dirty="0" smtClean="0"/>
              <a:t>Може ефективно да ги искомуницираат потребите на нивните деца</a:t>
            </a:r>
          </a:p>
          <a:p>
            <a:pPr>
              <a:buFontTx/>
              <a:buChar char="-"/>
            </a:pPr>
            <a:r>
              <a:rPr lang="mk-MK" dirty="0" smtClean="0"/>
              <a:t>Го имаат знаењето и вештините да им помогнат на нивните деца да се развиваат и да учат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9060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Проверете си го знаењето!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Во текот на </a:t>
            </a:r>
            <a:r>
              <a:rPr lang="mk-MK" dirty="0" smtClean="0"/>
              <a:t>иницијалната </a:t>
            </a:r>
            <a:r>
              <a:rPr lang="mk-MK" dirty="0" smtClean="0"/>
              <a:t>средба, координаторите за семејните ресурси секогаш прават скрининг на секое дете пред да ја планираат евалуацијата и процената.</a:t>
            </a:r>
          </a:p>
          <a:p>
            <a:pPr marL="0" indent="0">
              <a:buNone/>
            </a:pPr>
            <a:r>
              <a:rPr lang="mk-MK" dirty="0" smtClean="0"/>
              <a:t>А) точно</a:t>
            </a:r>
          </a:p>
          <a:p>
            <a:pPr marL="0" indent="0">
              <a:buNone/>
            </a:pPr>
            <a:r>
              <a:rPr lang="mk-MK" dirty="0" smtClean="0"/>
              <a:t>Б) неточно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3760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340" y="0"/>
            <a:ext cx="9613861" cy="743063"/>
          </a:xfrm>
        </p:spPr>
        <p:txBody>
          <a:bodyPr/>
          <a:lstStyle/>
          <a:p>
            <a:pPr algn="ctr"/>
            <a:r>
              <a:rPr lang="mk-MK" dirty="0" smtClean="0"/>
              <a:t>ИСПУ процес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976" y="3759200"/>
            <a:ext cx="5406442" cy="289098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mk-MK" sz="1800" dirty="0" smtClean="0"/>
              <a:t>Евалуација</a:t>
            </a:r>
          </a:p>
          <a:p>
            <a:pPr marL="0" indent="0">
              <a:buNone/>
            </a:pPr>
            <a:r>
              <a:rPr lang="mk-MK" sz="1800" dirty="0" smtClean="0"/>
              <a:t>Подобност</a:t>
            </a:r>
          </a:p>
          <a:p>
            <a:pPr marL="0" indent="0">
              <a:buNone/>
            </a:pPr>
            <a:r>
              <a:rPr lang="mk-MK" sz="1800" dirty="0" smtClean="0"/>
              <a:t>Развоен статус во овие развојни области:</a:t>
            </a:r>
          </a:p>
          <a:p>
            <a:pPr>
              <a:buFontTx/>
              <a:buChar char="-"/>
            </a:pPr>
            <a:r>
              <a:rPr lang="mk-MK" sz="1800" dirty="0" smtClean="0"/>
              <a:t>Физички (слух, вид, фина моторика и крупна моторика)</a:t>
            </a:r>
          </a:p>
          <a:p>
            <a:pPr>
              <a:buFontTx/>
              <a:buChar char="-"/>
            </a:pPr>
            <a:r>
              <a:rPr lang="mk-MK" sz="1800" dirty="0" smtClean="0"/>
              <a:t>Комуникација (експресивна и рецептивна)</a:t>
            </a:r>
          </a:p>
          <a:p>
            <a:pPr>
              <a:buFontTx/>
              <a:buChar char="-"/>
            </a:pPr>
            <a:r>
              <a:rPr lang="mk-MK" sz="1800" dirty="0" smtClean="0"/>
              <a:t>Когнитивна</a:t>
            </a:r>
          </a:p>
          <a:p>
            <a:pPr>
              <a:buFontTx/>
              <a:buChar char="-"/>
            </a:pPr>
            <a:r>
              <a:rPr lang="mk-MK" sz="1800" dirty="0" smtClean="0"/>
              <a:t>Адаптивна</a:t>
            </a:r>
          </a:p>
          <a:p>
            <a:pPr>
              <a:buFontTx/>
              <a:buChar char="-"/>
            </a:pPr>
            <a:r>
              <a:rPr lang="mk-MK" sz="1800" dirty="0" smtClean="0"/>
              <a:t>Социо-емоционална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276"/>
            <a:ext cx="12192000" cy="2741321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6688577" y="3759200"/>
            <a:ext cx="5406442" cy="2890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mk-MK" sz="1800" dirty="0" smtClean="0"/>
              <a:t>Процена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mk-MK" sz="1800" dirty="0" smtClean="0"/>
              <a:t>Цели на процената</a:t>
            </a:r>
          </a:p>
          <a:p>
            <a:pPr>
              <a:buFontTx/>
              <a:buChar char="-"/>
            </a:pPr>
            <a:r>
              <a:rPr lang="mk-MK" sz="1800" dirty="0" smtClean="0"/>
              <a:t>Да се идентификуваат детски силни страни и потреби</a:t>
            </a:r>
          </a:p>
          <a:p>
            <a:pPr>
              <a:buFontTx/>
              <a:buChar char="-"/>
            </a:pPr>
            <a:r>
              <a:rPr lang="mk-MK" sz="1800" dirty="0" smtClean="0"/>
              <a:t>Детските способности поврзани со:</a:t>
            </a:r>
          </a:p>
          <a:p>
            <a:pPr lvl="1">
              <a:buFontTx/>
              <a:buChar char="-"/>
            </a:pPr>
            <a:r>
              <a:rPr lang="mk-MK" sz="1400" dirty="0" smtClean="0"/>
              <a:t>Позитивни социо-емоционални вештини</a:t>
            </a:r>
          </a:p>
          <a:p>
            <a:pPr lvl="1">
              <a:buFontTx/>
              <a:buChar char="-"/>
            </a:pPr>
            <a:r>
              <a:rPr lang="mk-MK" sz="1400" dirty="0" smtClean="0"/>
              <a:t>Стекнување и употреба на знаења и вештини</a:t>
            </a:r>
          </a:p>
          <a:p>
            <a:pPr lvl="1">
              <a:buFontTx/>
              <a:buChar char="-"/>
            </a:pPr>
            <a:r>
              <a:rPr lang="mk-MK" sz="1400" dirty="0" smtClean="0"/>
              <a:t>Употреба на соодветни однесувања со цел задоволување на нивните потреби</a:t>
            </a:r>
          </a:p>
        </p:txBody>
      </p:sp>
    </p:spTree>
    <p:extLst>
      <p:ext uri="{BB962C8B-B14F-4D97-AF65-F5344CB8AC3E}">
        <p14:creationId xmlns:p14="http://schemas.microsoft.com/office/powerpoint/2010/main" val="28770728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Проверете си го знаењето!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Сите деца, без разлика на иницијалната дијагноза, мора да бидат евалуаирани со нормативни, стандардизирани алатки пред да бидат подобни за РИ услуги.</a:t>
            </a:r>
          </a:p>
          <a:p>
            <a:pPr marL="0" indent="0">
              <a:buNone/>
            </a:pPr>
            <a:r>
              <a:rPr lang="mk-MK" dirty="0" smtClean="0"/>
              <a:t>А) точно</a:t>
            </a:r>
          </a:p>
          <a:p>
            <a:pPr marL="0" indent="0">
              <a:buNone/>
            </a:pPr>
            <a:r>
              <a:rPr lang="mk-MK" dirty="0" smtClean="0"/>
              <a:t>Б) неточно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9519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340" y="0"/>
            <a:ext cx="9613861" cy="743063"/>
          </a:xfrm>
        </p:spPr>
        <p:txBody>
          <a:bodyPr/>
          <a:lstStyle/>
          <a:p>
            <a:pPr algn="ctr"/>
            <a:r>
              <a:rPr lang="mk-MK" dirty="0" smtClean="0"/>
              <a:t>ИСПУ процес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976" y="3759200"/>
            <a:ext cx="4676769" cy="28909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mk-MK" dirty="0" smtClean="0"/>
              <a:t>Компоненти на ИСПУ:</a:t>
            </a:r>
          </a:p>
          <a:p>
            <a:pPr>
              <a:buFontTx/>
              <a:buChar char="-"/>
            </a:pPr>
            <a:r>
              <a:rPr lang="mk-MK" dirty="0" smtClean="0"/>
              <a:t>Статусот на детето</a:t>
            </a:r>
          </a:p>
          <a:p>
            <a:pPr>
              <a:buFontTx/>
              <a:buChar char="-"/>
            </a:pPr>
            <a:r>
              <a:rPr lang="mk-MK" dirty="0" smtClean="0"/>
              <a:t>Информации за семејството</a:t>
            </a:r>
          </a:p>
          <a:p>
            <a:pPr>
              <a:buFontTx/>
              <a:buChar char="-"/>
            </a:pPr>
            <a:r>
              <a:rPr lang="mk-MK" dirty="0" smtClean="0"/>
              <a:t>Исходи</a:t>
            </a:r>
          </a:p>
          <a:p>
            <a:pPr>
              <a:buFontTx/>
              <a:buChar char="-"/>
            </a:pPr>
            <a:r>
              <a:rPr lang="mk-MK" dirty="0" smtClean="0"/>
              <a:t>РИ услуги и услуги во заедницата</a:t>
            </a:r>
          </a:p>
          <a:p>
            <a:pPr>
              <a:buFontTx/>
              <a:buChar char="-"/>
            </a:pPr>
            <a:endParaRPr lang="mk-MK" sz="18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7252"/>
            <a:ext cx="12192000" cy="2967626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6448429" y="4230255"/>
            <a:ext cx="4676769" cy="2627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mk-MK" dirty="0" smtClean="0"/>
              <a:t>Дати и траење на услугите</a:t>
            </a:r>
          </a:p>
          <a:p>
            <a:pPr>
              <a:buFontTx/>
              <a:buChar char="-"/>
            </a:pPr>
            <a:r>
              <a:rPr lang="mk-MK" dirty="0" smtClean="0"/>
              <a:t>Идентификуван координатор за услуги</a:t>
            </a:r>
          </a:p>
          <a:p>
            <a:pPr>
              <a:buFontTx/>
              <a:buChar char="-"/>
            </a:pPr>
            <a:r>
              <a:rPr lang="mk-MK" dirty="0" smtClean="0"/>
              <a:t>Чекори за транзиции од дел </a:t>
            </a:r>
            <a:r>
              <a:rPr lang="en-US" dirty="0" smtClean="0"/>
              <a:t>C</a:t>
            </a:r>
            <a:r>
              <a:rPr lang="mk-MK" dirty="0" smtClean="0"/>
              <a:t> услугите</a:t>
            </a:r>
          </a:p>
        </p:txBody>
      </p:sp>
    </p:spTree>
    <p:extLst>
      <p:ext uri="{BB962C8B-B14F-4D97-AF65-F5344CB8AC3E}">
        <p14:creationId xmlns:p14="http://schemas.microsoft.com/office/powerpoint/2010/main" val="28871341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Проверете си го знаењето!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Во РИ, ИСПУ исходите се развиваат врз основа на погрешените ајтеми од стандардизираните тестови?</a:t>
            </a:r>
          </a:p>
          <a:p>
            <a:pPr marL="0" indent="0">
              <a:buNone/>
            </a:pPr>
            <a:endParaRPr lang="mk-MK" dirty="0"/>
          </a:p>
          <a:p>
            <a:pPr marL="0" indent="0">
              <a:buNone/>
            </a:pPr>
            <a:r>
              <a:rPr lang="mk-MK" dirty="0" smtClean="0"/>
              <a:t>А) точно</a:t>
            </a:r>
          </a:p>
          <a:p>
            <a:pPr marL="0" indent="0">
              <a:buNone/>
            </a:pPr>
            <a:r>
              <a:rPr lang="mk-MK" dirty="0" smtClean="0"/>
              <a:t>Б) неточно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933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ИСПУ процес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2"/>
            <a:ext cx="10661934" cy="4294837"/>
          </a:xfrm>
        </p:spPr>
        <p:txBody>
          <a:bodyPr/>
          <a:lstStyle/>
          <a:p>
            <a:r>
              <a:rPr lang="mk-MK" dirty="0" smtClean="0"/>
              <a:t>Што е Индивидуализиран Семеен План за Услуги? (негувател)</a:t>
            </a:r>
          </a:p>
          <a:p>
            <a:r>
              <a:rPr lang="mk-MK" dirty="0" smtClean="0"/>
              <a:t>Како да го објаснам ИСПУ на потенцијалните извори за подобност? (координатор за ресурси за семејствата)</a:t>
            </a:r>
          </a:p>
          <a:p>
            <a:r>
              <a:rPr lang="mk-MK" dirty="0" smtClean="0"/>
              <a:t>Каква е поврзаноста на ИСПУ со услугите што треба да се обезбедат на децата? (терапевт)</a:t>
            </a:r>
          </a:p>
          <a:p>
            <a:r>
              <a:rPr lang="mk-MK" dirty="0" smtClean="0"/>
              <a:t>Зошто родителите на предучилишните деца доаѓаат во моето училиште или училница и зборат за ИСПУ? (учител)</a:t>
            </a:r>
          </a:p>
          <a:p>
            <a:r>
              <a:rPr lang="mk-MK" dirty="0" smtClean="0"/>
              <a:t>Зошто програмата за РИ бара различни услуги од тоа што јас иницијално го препорачав? (лекар)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7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340" y="0"/>
            <a:ext cx="9613861" cy="743063"/>
          </a:xfrm>
        </p:spPr>
        <p:txBody>
          <a:bodyPr/>
          <a:lstStyle/>
          <a:p>
            <a:pPr algn="ctr"/>
            <a:r>
              <a:rPr lang="mk-MK" dirty="0" smtClean="0"/>
              <a:t>ИСПУ процес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976" y="3343564"/>
            <a:ext cx="5212479" cy="2890981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mk-MK" sz="2000" dirty="0" smtClean="0"/>
              <a:t>Осигурајте се дека провајдерите за услуги навремено ги имплементираат ИСПУ услугите</a:t>
            </a:r>
          </a:p>
          <a:p>
            <a:pPr>
              <a:buFontTx/>
              <a:buChar char="-"/>
            </a:pPr>
            <a:r>
              <a:rPr lang="mk-MK" sz="2000" dirty="0" smtClean="0"/>
              <a:t>Координирајте континуирана испорака на услуги и навремени ИСПУ состаноци и прегледи</a:t>
            </a:r>
          </a:p>
          <a:p>
            <a:pPr>
              <a:buFontTx/>
              <a:buChar char="-"/>
            </a:pPr>
            <a:r>
              <a:rPr lang="mk-MK" sz="2000" dirty="0" smtClean="0"/>
              <a:t>Добијте согласност од родителите/известување</a:t>
            </a:r>
          </a:p>
          <a:p>
            <a:pPr>
              <a:buFontTx/>
              <a:buChar char="-"/>
            </a:pPr>
            <a:r>
              <a:rPr lang="mk-MK" sz="2000" dirty="0" smtClean="0"/>
              <a:t>Добијте известување од МОН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688575" y="3606800"/>
            <a:ext cx="4676769" cy="262774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mk-MK" dirty="0" smtClean="0"/>
              <a:t>Добијте формулари за согласност</a:t>
            </a:r>
          </a:p>
          <a:p>
            <a:pPr>
              <a:buFontTx/>
              <a:buChar char="-"/>
            </a:pPr>
            <a:r>
              <a:rPr lang="mk-MK" dirty="0" smtClean="0"/>
              <a:t>Осигурајте имплементација на план за транзиција со цел да осигурате лесна транзиција</a:t>
            </a:r>
          </a:p>
          <a:p>
            <a:pPr>
              <a:buFontTx/>
              <a:buChar char="-"/>
            </a:pPr>
            <a:r>
              <a:rPr lang="mk-MK" dirty="0" smtClean="0"/>
              <a:t>Добијте фид-бек по транзицијата</a:t>
            </a:r>
          </a:p>
          <a:p>
            <a:pPr>
              <a:buFontTx/>
              <a:buChar char="-"/>
            </a:pPr>
            <a:r>
              <a:rPr lang="mk-MK" dirty="0" smtClean="0"/>
              <a:t>Дадете известувања за начините за можност за прекин на услугите</a:t>
            </a:r>
          </a:p>
          <a:p>
            <a:pPr>
              <a:buFontTx/>
              <a:buChar char="-"/>
            </a:pPr>
            <a:r>
              <a:rPr lang="mk-MK" dirty="0" smtClean="0"/>
              <a:t>Затворете го досието на детето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0611"/>
            <a:ext cx="12192000" cy="253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5501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Проверете си го знаењето!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Матичниот педијатар ве прашува зошто ФТ побарал закажување на 10 сесии за 6 месеци наместо иницијалната препорака од ФТ два пати неделно?</a:t>
            </a:r>
          </a:p>
          <a:p>
            <a:pPr marL="0" indent="0">
              <a:buNone/>
            </a:pPr>
            <a:r>
              <a:rPr lang="mk-MK" dirty="0" smtClean="0"/>
              <a:t>А) Тоа е ставот на ФТ</a:t>
            </a:r>
          </a:p>
          <a:p>
            <a:pPr marL="0" indent="0">
              <a:buNone/>
            </a:pPr>
            <a:r>
              <a:rPr lang="mk-MK" dirty="0" smtClean="0"/>
              <a:t>Б) Координаторот за ресурси на семејството и семејството така одлучиле</a:t>
            </a:r>
          </a:p>
          <a:p>
            <a:pPr marL="0" indent="0">
              <a:buNone/>
            </a:pPr>
            <a:r>
              <a:rPr lang="mk-MK" dirty="0" smtClean="0"/>
              <a:t>В) Оваа одлука е донесена од ИСПУ тимот врз основа на услугите кои се потребни за да се задоволат потребите на детето и исходите идентификувани од семејството.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38994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mk-MK" sz="3600" dirty="0" smtClean="0"/>
              <a:t>СЛЕДНО</a:t>
            </a:r>
          </a:p>
          <a:p>
            <a:pPr marL="0" indent="0">
              <a:buNone/>
            </a:pPr>
            <a:r>
              <a:rPr lang="mk-MK" sz="3600" dirty="0" smtClean="0"/>
              <a:t>Тема 4, дел 3</a:t>
            </a:r>
          </a:p>
          <a:p>
            <a:pPr marL="0" indent="0">
              <a:buNone/>
            </a:pPr>
            <a:r>
              <a:rPr lang="mk-MK" sz="3600" dirty="0" smtClean="0"/>
              <a:t>Опис на ИСПУ процесот на семејствата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938645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mk-MK" dirty="0" smtClean="0"/>
              <a:t>МОДУЛ 1, ТЕМА </a:t>
            </a:r>
            <a:r>
              <a:rPr lang="en-US" dirty="0" smtClean="0"/>
              <a:t>4</a:t>
            </a:r>
            <a:r>
              <a:rPr lang="mk-MK" dirty="0" smtClean="0"/>
              <a:t>, ДЕЛ 3</a:t>
            </a:r>
            <a:br>
              <a:rPr lang="mk-MK" dirty="0" smtClean="0"/>
            </a:br>
            <a:r>
              <a:rPr lang="mk-MK" dirty="0" smtClean="0"/>
              <a:t>Опис на ИСПУ процесот на семејствата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1158" y="4634185"/>
            <a:ext cx="8144134" cy="1117687"/>
          </a:xfrm>
        </p:spPr>
        <p:txBody>
          <a:bodyPr/>
          <a:lstStyle/>
          <a:p>
            <a:r>
              <a:rPr lang="mk-MK" dirty="0" smtClean="0"/>
              <a:t>Проф. д-р Александра Каровска Ристовска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4021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k-MK" dirty="0" smtClean="0"/>
              <a:t>Објаснување на ИСПУ процесот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67418"/>
            <a:ext cx="12192000" cy="4890582"/>
          </a:xfrm>
        </p:spPr>
        <p:txBody>
          <a:bodyPr/>
          <a:lstStyle/>
          <a:p>
            <a:pPr marL="0" indent="0">
              <a:buNone/>
            </a:pPr>
            <a:r>
              <a:rPr lang="mk-MK" dirty="0" smtClean="0"/>
              <a:t>ИСПУ процесот треба да им биде објаснет на:</a:t>
            </a:r>
          </a:p>
          <a:p>
            <a:endParaRPr lang="mk-MK" dirty="0"/>
          </a:p>
          <a:p>
            <a:pPr marL="0" indent="0">
              <a:buNone/>
            </a:pPr>
            <a:r>
              <a:rPr lang="mk-MK" sz="2200" dirty="0" smtClean="0"/>
              <a:t>Семејствата на децата     		Докторите и 				Други </a:t>
            </a:r>
          </a:p>
          <a:p>
            <a:pPr marL="0" indent="0">
              <a:buNone/>
            </a:pPr>
            <a:r>
              <a:rPr lang="mk-MK" sz="2200" dirty="0"/>
              <a:t>с</a:t>
            </a:r>
            <a:r>
              <a:rPr lang="mk-MK" sz="2200" dirty="0" smtClean="0"/>
              <a:t>о кои се започнува         		лицата кои можат			заинтересирани</a:t>
            </a:r>
          </a:p>
          <a:p>
            <a:pPr marL="0" indent="0">
              <a:buNone/>
            </a:pPr>
            <a:r>
              <a:rPr lang="mk-MK" sz="2200" dirty="0" smtClean="0"/>
              <a:t>Третманот                      		да ги направат			членови на</a:t>
            </a:r>
          </a:p>
          <a:p>
            <a:pPr marL="0" indent="0">
              <a:buNone/>
            </a:pPr>
            <a:r>
              <a:rPr lang="mk-MK" sz="2200" dirty="0"/>
              <a:t>	</a:t>
            </a:r>
            <a:r>
              <a:rPr lang="mk-MK" sz="2200" dirty="0" smtClean="0"/>
              <a:t>				препораките				заедницата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6" y="4771864"/>
            <a:ext cx="2735156" cy="20861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7985" y="4771864"/>
            <a:ext cx="2747316" cy="20861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3436" y="4771864"/>
            <a:ext cx="2808710" cy="208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08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Како да го објаснувате ИСПУ процесот на семејствата?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85891"/>
            <a:ext cx="5680364" cy="4872109"/>
          </a:xfrm>
        </p:spPr>
        <p:txBody>
          <a:bodyPr/>
          <a:lstStyle/>
          <a:p>
            <a:pPr marL="0" indent="0">
              <a:buNone/>
            </a:pPr>
            <a:endParaRPr lang="mk-MK" dirty="0" smtClean="0"/>
          </a:p>
          <a:p>
            <a:pPr marL="0" indent="0">
              <a:buNone/>
            </a:pPr>
            <a:r>
              <a:rPr lang="mk-MK" dirty="0" smtClean="0"/>
              <a:t>ИСПУ процесот вклучува:</a:t>
            </a:r>
          </a:p>
          <a:p>
            <a:pPr marL="0" indent="0">
              <a:buNone/>
            </a:pPr>
            <a:endParaRPr lang="mk-MK" dirty="0" smtClean="0"/>
          </a:p>
          <a:p>
            <a:pPr marL="0" indent="0">
              <a:buNone/>
            </a:pPr>
            <a:r>
              <a:rPr lang="mk-MK" dirty="0" smtClean="0"/>
              <a:t>1. Идентификација и препорака</a:t>
            </a:r>
            <a:endParaRPr lang="mk-MK" dirty="0"/>
          </a:p>
          <a:p>
            <a:pPr marL="0" indent="0">
              <a:buNone/>
            </a:pPr>
            <a:r>
              <a:rPr lang="mk-MK" dirty="0" smtClean="0"/>
              <a:t>2. Прием и процена на семејството</a:t>
            </a:r>
          </a:p>
          <a:p>
            <a:pPr marL="0" indent="0">
              <a:buNone/>
            </a:pPr>
            <a:r>
              <a:rPr lang="mk-MK" dirty="0" smtClean="0"/>
              <a:t>3. Евалуација и процена на детето</a:t>
            </a:r>
          </a:p>
          <a:p>
            <a:pPr marL="0" indent="0">
              <a:buNone/>
            </a:pPr>
            <a:r>
              <a:rPr lang="mk-MK" dirty="0" smtClean="0"/>
              <a:t>4. Развој на ИСПУ</a:t>
            </a:r>
          </a:p>
          <a:p>
            <a:pPr marL="0" indent="0">
              <a:buNone/>
            </a:pPr>
            <a:r>
              <a:rPr lang="mk-MK" dirty="0" smtClean="0"/>
              <a:t>5. Испорака на услуги и транзиција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146800" y="1985891"/>
            <a:ext cx="5680364" cy="48721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mk-MK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mk-MK" dirty="0" smtClean="0"/>
              <a:t>Која од овие 5 компоненти им ги имате објаснето на семејствата? Која од овие 5 имате пропуштено во минатото?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mk-MK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mk-MK" dirty="0" smtClean="0"/>
              <a:t>Дали бевте свесни за ИСПУ процесот?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mk-MK" dirty="0" smtClean="0"/>
              <a:t>Како ја опишувавте РИ во минатото?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mk-MK" dirty="0" smtClean="0"/>
              <a:t>Како се споредува тоа со тоа што е опишано во оваа тема?</a:t>
            </a:r>
          </a:p>
        </p:txBody>
      </p:sp>
    </p:spTree>
    <p:extLst>
      <p:ext uri="{BB962C8B-B14F-4D97-AF65-F5344CB8AC3E}">
        <p14:creationId xmlns:p14="http://schemas.microsoft.com/office/powerpoint/2010/main" val="13933933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„Семејствата треба да имаат јасен опис на тоа што оваа програма содржи и кои се нивните улоги со цел да можат да учествуваат.“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0143" y="3874027"/>
            <a:ext cx="5081530" cy="291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1679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Што треба да знаат семејствата?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Што може да вклучува ИСПУ процесот</a:t>
            </a:r>
          </a:p>
          <a:p>
            <a:r>
              <a:rPr lang="mk-MK" dirty="0" smtClean="0"/>
              <a:t>Правата на семејства и некои прописи</a:t>
            </a:r>
          </a:p>
          <a:p>
            <a:r>
              <a:rPr lang="mk-MK" dirty="0" smtClean="0"/>
              <a:t>Кој ќе биде вклучен во животот на детето и семејството</a:t>
            </a:r>
          </a:p>
          <a:p>
            <a:r>
              <a:rPr lang="mk-MK" dirty="0" smtClean="0"/>
              <a:t>Која ќе биде улогата на секое лице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1794" y="4206019"/>
            <a:ext cx="3357477" cy="232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4376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Што може да вклучува ИСПУ процесот?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891" y="2022764"/>
            <a:ext cx="11822545" cy="469207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mk-MK" dirty="0" smtClean="0"/>
              <a:t>ИСПУ процесот вклучува:</a:t>
            </a:r>
          </a:p>
          <a:p>
            <a:pPr>
              <a:buFontTx/>
              <a:buChar char="-"/>
            </a:pPr>
            <a:r>
              <a:rPr lang="mk-MK" dirty="0" smtClean="0"/>
              <a:t>Дискусија со семејството во врска со нивните приоритети, ресурси, потреби и права</a:t>
            </a:r>
          </a:p>
          <a:p>
            <a:pPr>
              <a:buFontTx/>
              <a:buChar char="-"/>
            </a:pPr>
            <a:r>
              <a:rPr lang="mk-MK" dirty="0" smtClean="0"/>
              <a:t>Опсервации на детето</a:t>
            </a:r>
          </a:p>
          <a:p>
            <a:pPr>
              <a:buFontTx/>
              <a:buChar char="-"/>
            </a:pPr>
            <a:r>
              <a:rPr lang="mk-MK" dirty="0" smtClean="0"/>
              <a:t>Определува на формалната подобност</a:t>
            </a:r>
          </a:p>
          <a:p>
            <a:pPr>
              <a:buFontTx/>
              <a:buChar char="-"/>
            </a:pPr>
            <a:r>
              <a:rPr lang="mk-MK" dirty="0" smtClean="0"/>
              <a:t>Континуирана процена</a:t>
            </a:r>
          </a:p>
          <a:p>
            <a:pPr>
              <a:buFontTx/>
              <a:buChar char="-"/>
            </a:pPr>
            <a:r>
              <a:rPr lang="mk-MK" dirty="0" smtClean="0"/>
              <a:t>Еден или повеќе состаноци на кои резултатите од процената се споделуваат, се развиваат исходи за детето и семејството, се објаснуваат стратегиите и активностите за да се дојде до овие исходи и се прават одлуки за испорака на услуги</a:t>
            </a:r>
          </a:p>
          <a:p>
            <a:pPr>
              <a:buFontTx/>
              <a:buChar char="-"/>
            </a:pPr>
            <a:endParaRPr lang="mk-MK" sz="2200" dirty="0"/>
          </a:p>
          <a:p>
            <a:pPr marL="0" indent="0">
              <a:buNone/>
            </a:pPr>
            <a:r>
              <a:rPr lang="mk-MK" sz="2200" dirty="0" smtClean="0"/>
              <a:t>Родителите треба да зборуваат за нивните секојдневни рутини и да идентификуваат начини на кои тие би сакале да бидат поддржани во контекст на нивните секојдневни активности, култура и заедница.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7370289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Права на семејствата и некои прописи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6720" y="2030177"/>
            <a:ext cx="5526625" cy="4776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79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Колку добро го познавате ИСПУ процесот?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Наредете ги овие процеси по одреден редослед:</a:t>
            </a:r>
          </a:p>
          <a:p>
            <a:pPr>
              <a:buFontTx/>
              <a:buChar char="-"/>
            </a:pPr>
            <a:r>
              <a:rPr lang="mk-MK" dirty="0" smtClean="0"/>
              <a:t>Развој на ИСПУ</a:t>
            </a:r>
          </a:p>
          <a:p>
            <a:pPr>
              <a:buFontTx/>
              <a:buChar char="-"/>
            </a:pPr>
            <a:r>
              <a:rPr lang="mk-MK" dirty="0" smtClean="0"/>
              <a:t>Евалуација и процена на детето</a:t>
            </a:r>
          </a:p>
          <a:p>
            <a:pPr>
              <a:buFontTx/>
              <a:buChar char="-"/>
            </a:pPr>
            <a:r>
              <a:rPr lang="mk-MK" dirty="0" smtClean="0"/>
              <a:t>Процена на семејството</a:t>
            </a:r>
          </a:p>
          <a:p>
            <a:pPr>
              <a:buFontTx/>
              <a:buChar char="-"/>
            </a:pPr>
            <a:r>
              <a:rPr lang="mk-MK" dirty="0" smtClean="0"/>
              <a:t>Доставување на услуги и транзиција</a:t>
            </a:r>
          </a:p>
          <a:p>
            <a:pPr>
              <a:buFontTx/>
              <a:buChar char="-"/>
            </a:pPr>
            <a:r>
              <a:rPr lang="mk-MK" dirty="0" smtClean="0"/>
              <a:t>Препорака на детето за услуги</a:t>
            </a:r>
            <a:r>
              <a:rPr lang="en-US" dirty="0" smtClean="0"/>
              <a:t>-</a:t>
            </a:r>
            <a:r>
              <a:rPr lang="mk-MK" dirty="0" smtClean="0"/>
              <a:t>критериуми за подобност (</a:t>
            </a:r>
            <a:r>
              <a:rPr lang="en-US" dirty="0" smtClean="0"/>
              <a:t>referral)</a:t>
            </a:r>
            <a:endParaRPr lang="mk-MK" dirty="0" smtClean="0"/>
          </a:p>
        </p:txBody>
      </p:sp>
    </p:spTree>
    <p:extLst>
      <p:ext uri="{BB962C8B-B14F-4D97-AF65-F5344CB8AC3E}">
        <p14:creationId xmlns:p14="http://schemas.microsoft.com/office/powerpoint/2010/main" val="122407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Кој ќе биде вклучен со детето и семејството?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mk-MK" dirty="0" smtClean="0"/>
              <a:t>ИСПУ тимот вклучува:</a:t>
            </a:r>
          </a:p>
          <a:p>
            <a:pPr>
              <a:buFontTx/>
              <a:buChar char="-"/>
            </a:pPr>
            <a:r>
              <a:rPr lang="mk-MK" dirty="0" smtClean="0"/>
              <a:t>Родители (и/или други членови на семејството);</a:t>
            </a:r>
          </a:p>
          <a:p>
            <a:pPr>
              <a:buFontTx/>
              <a:buChar char="-"/>
            </a:pPr>
            <a:r>
              <a:rPr lang="mk-MK" dirty="0" smtClean="0"/>
              <a:t>Адвокат (застапник) или лице надвор од семејството, ако родителите побараат</a:t>
            </a:r>
          </a:p>
          <a:p>
            <a:pPr>
              <a:buFontTx/>
              <a:buChar char="-"/>
            </a:pPr>
            <a:r>
              <a:rPr lang="mk-MK" dirty="0" smtClean="0"/>
              <a:t>Координатор за ресурсите на семејството кој веќе малку има работено со семејството</a:t>
            </a:r>
          </a:p>
          <a:p>
            <a:pPr>
              <a:buFontTx/>
              <a:buChar char="-"/>
            </a:pPr>
            <a:r>
              <a:rPr lang="mk-MK" dirty="0" smtClean="0"/>
              <a:t>Барем еден РИ практичар кој е вклучен во евалуацијата и процената на детето</a:t>
            </a:r>
          </a:p>
          <a:p>
            <a:pPr>
              <a:buFontTx/>
              <a:buChar char="-"/>
            </a:pPr>
            <a:r>
              <a:rPr lang="mk-MK" dirty="0" smtClean="0"/>
              <a:t>Некои други практичари кои ќе доставуваат услуги на детето или семејството</a:t>
            </a:r>
          </a:p>
        </p:txBody>
      </p:sp>
    </p:spTree>
    <p:extLst>
      <p:ext uri="{BB962C8B-B14F-4D97-AF65-F5344CB8AC3E}">
        <p14:creationId xmlns:p14="http://schemas.microsoft.com/office/powerpoint/2010/main" val="3616399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Која е улогата на секој член?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„Улогата на практичарите за РИ е да го олеснат развојот, исполнувањето, и имплементацијата на семејниот ИСПУ и да се осигураат дека услугите се испорачуваат на начин кој е во вид на поддршка на семејството а не проблематичен за семејните вредности, приоритети и рутини.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8638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Истражете понатаму!</a:t>
            </a:r>
          </a:p>
          <a:p>
            <a:pPr marL="0" indent="0">
              <a:buNone/>
            </a:pPr>
            <a:endParaRPr lang="mk-MK" dirty="0"/>
          </a:p>
          <a:p>
            <a:pPr marL="0" indent="0">
              <a:buNone/>
            </a:pPr>
            <a:r>
              <a:rPr lang="mk-MK" dirty="0" smtClean="0"/>
              <a:t>Алатки за соопштување!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6618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СЛЕДНО</a:t>
            </a:r>
          </a:p>
          <a:p>
            <a:pPr marL="0" indent="0">
              <a:buNone/>
            </a:pPr>
            <a:endParaRPr lang="mk-MK" dirty="0"/>
          </a:p>
          <a:p>
            <a:pPr marL="0" indent="0">
              <a:buNone/>
            </a:pPr>
            <a:r>
              <a:rPr lang="mk-MK" dirty="0" smtClean="0"/>
              <a:t>Модул 1, Тема 4, Дел 4 Опис на ИСПУ процесот на лицата кои дале препорака и членовите на заедницата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7916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mk-MK" dirty="0" smtClean="0"/>
              <a:t>МОДУЛ 1, ТЕМА </a:t>
            </a:r>
            <a:r>
              <a:rPr lang="en-US" dirty="0" smtClean="0"/>
              <a:t>4</a:t>
            </a:r>
            <a:r>
              <a:rPr lang="mk-MK" dirty="0" smtClean="0"/>
              <a:t>, ДЕЛ 4</a:t>
            </a:r>
            <a:br>
              <a:rPr lang="mk-MK" dirty="0" smtClean="0"/>
            </a:br>
            <a:r>
              <a:rPr lang="mk-MK" dirty="0"/>
              <a:t>Опис на ИСПУ процесот на лицата кои дале препорака и членовите на </a:t>
            </a:r>
            <a:r>
              <a:rPr lang="mk-MK" dirty="0" smtClean="0"/>
              <a:t>заедницата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1158" y="4634185"/>
            <a:ext cx="8144134" cy="1117687"/>
          </a:xfrm>
        </p:spPr>
        <p:txBody>
          <a:bodyPr/>
          <a:lstStyle/>
          <a:p>
            <a:r>
              <a:rPr lang="mk-MK" dirty="0" smtClean="0"/>
              <a:t>Проф. д-р Александра Каровска Ристовска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2333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Објаснување на ИСПУ процесот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Како го објаснувате ИСПУ процесот на:</a:t>
            </a:r>
            <a:endParaRPr lang="mk-MK" dirty="0"/>
          </a:p>
          <a:p>
            <a:pPr>
              <a:buFontTx/>
              <a:buChar char="-"/>
            </a:pPr>
            <a:r>
              <a:rPr lang="mk-MK" dirty="0" smtClean="0"/>
              <a:t>Лицата кои ја дале препораката за услуги?</a:t>
            </a:r>
          </a:p>
          <a:p>
            <a:pPr>
              <a:buFontTx/>
              <a:buChar char="-"/>
            </a:pPr>
            <a:r>
              <a:rPr lang="mk-MK" dirty="0" smtClean="0"/>
              <a:t>Некои други заинтересирани членови на заедницата?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0780" y="3650315"/>
            <a:ext cx="4790602" cy="3141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317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Академско објаснување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Поверојатно е дека овој процес ќе биде успешен ако вклучува:</a:t>
            </a:r>
          </a:p>
          <a:p>
            <a:pPr marL="457200" indent="-457200">
              <a:buAutoNum type="arabicPeriod"/>
            </a:pPr>
            <a:r>
              <a:rPr lang="mk-MK" dirty="0" smtClean="0"/>
              <a:t>Градење на начин за известување на доктори и други лица кои даваат препорака;</a:t>
            </a:r>
          </a:p>
          <a:p>
            <a:pPr marL="457200" indent="-457200">
              <a:buAutoNum type="arabicPeriod"/>
            </a:pPr>
            <a:r>
              <a:rPr lang="mk-MK" dirty="0" smtClean="0"/>
              <a:t>Акцентирање и повторување на важна порака;</a:t>
            </a:r>
          </a:p>
          <a:p>
            <a:pPr marL="457200" indent="-457200">
              <a:buAutoNum type="arabicPeriod"/>
            </a:pPr>
            <a:r>
              <a:rPr lang="mk-MK" dirty="0" smtClean="0"/>
              <a:t>Употреба на концизен, графички пишан материјал;</a:t>
            </a:r>
          </a:p>
          <a:p>
            <a:pPr marL="457200" indent="-457200">
              <a:buAutoNum type="arabicPeriod"/>
            </a:pPr>
            <a:r>
              <a:rPr lang="mk-MK" dirty="0" smtClean="0"/>
              <a:t>Континуирани посети по иницијална посета.</a:t>
            </a:r>
          </a:p>
        </p:txBody>
      </p:sp>
    </p:spTree>
    <p:extLst>
      <p:ext uri="{BB962C8B-B14F-4D97-AF65-F5344CB8AC3E}">
        <p14:creationId xmlns:p14="http://schemas.microsoft.com/office/powerpoint/2010/main" val="34466786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СЛЕДНО:</a:t>
            </a:r>
          </a:p>
          <a:p>
            <a:pPr marL="0" indent="0">
              <a:buNone/>
            </a:pPr>
            <a:endParaRPr lang="mk-MK" dirty="0"/>
          </a:p>
          <a:p>
            <a:pPr marL="0" indent="0">
              <a:buNone/>
            </a:pPr>
            <a:r>
              <a:rPr lang="mk-MK" dirty="0" smtClean="0"/>
              <a:t>Модул 1, Тема 5</a:t>
            </a:r>
          </a:p>
          <a:p>
            <a:pPr marL="0" indent="0">
              <a:buNone/>
            </a:pPr>
            <a:r>
              <a:rPr lang="mk-MK" dirty="0" smtClean="0"/>
              <a:t>Како изгледа интервенцијата?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805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Кој е точниот редослед?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0" indent="-457200">
              <a:buAutoNum type="arabicPeriod"/>
            </a:pPr>
            <a:endParaRPr lang="mk-MK" dirty="0" smtClean="0"/>
          </a:p>
          <a:p>
            <a:pPr marL="457200" indent="-457200">
              <a:buAutoNum type="arabicPeriod"/>
            </a:pPr>
            <a:endParaRPr lang="mk-MK" dirty="0"/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mk-MK" dirty="0" smtClean="0"/>
              <a:t>Препорака </a:t>
            </a:r>
            <a:r>
              <a:rPr lang="mk-MK" dirty="0"/>
              <a:t>на детето за услуги</a:t>
            </a:r>
            <a:r>
              <a:rPr lang="en-US" dirty="0"/>
              <a:t>-</a:t>
            </a:r>
            <a:r>
              <a:rPr lang="mk-MK" dirty="0"/>
              <a:t>критериуми за подобност (</a:t>
            </a:r>
            <a:r>
              <a:rPr lang="en-US" dirty="0"/>
              <a:t>referral</a:t>
            </a:r>
            <a:r>
              <a:rPr lang="en-US" dirty="0" smtClean="0"/>
              <a:t>)</a:t>
            </a:r>
            <a:endParaRPr lang="mk-MK" dirty="0" smtClean="0"/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mk-MK" dirty="0"/>
              <a:t>Процена на </a:t>
            </a:r>
            <a:r>
              <a:rPr lang="mk-MK" dirty="0" smtClean="0"/>
              <a:t>семејството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mk-MK" dirty="0"/>
              <a:t>Евалуација и процена на </a:t>
            </a:r>
            <a:r>
              <a:rPr lang="mk-MK" dirty="0" smtClean="0"/>
              <a:t>детето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mk-MK" dirty="0"/>
              <a:t>Развој на </a:t>
            </a:r>
            <a:r>
              <a:rPr lang="mk-MK" dirty="0" smtClean="0"/>
              <a:t>ИСПУ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mk-MK" dirty="0" smtClean="0"/>
              <a:t>Доставување </a:t>
            </a:r>
            <a:r>
              <a:rPr lang="mk-MK" dirty="0"/>
              <a:t>на услуги и </a:t>
            </a:r>
            <a:r>
              <a:rPr lang="mk-MK" dirty="0" smtClean="0"/>
              <a:t>транзиција</a:t>
            </a:r>
            <a:endParaRPr lang="mk-MK" dirty="0"/>
          </a:p>
          <a:p>
            <a:pPr marL="457200" indent="-457200">
              <a:buAutoNum type="arabicPeriod"/>
            </a:pPr>
            <a:endParaRPr lang="mk-MK" dirty="0" smtClean="0"/>
          </a:p>
          <a:p>
            <a:pPr marL="0" indent="0">
              <a:buNone/>
            </a:pPr>
            <a:r>
              <a:rPr lang="mk-MK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14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Зошто е потребно да се разбере ИСПУ процесот?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ИСПУ процесот дава насоки како координаторите за ресурси на семејството и практичарите стапуваат во интеракција со семејствата кои влегуваат во РИ системот, вклучувајќи како се развиваат исходите и како се одлучува за услугите со цел да се постигнат тие исходи.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9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ИСПУ и ИДЕА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10181643" cy="40269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mk-MK" dirty="0" smtClean="0"/>
              <a:t>РИ програми мора да обезбедат:</a:t>
            </a:r>
          </a:p>
          <a:p>
            <a:pPr marL="457200" indent="-457200">
              <a:buAutoNum type="arabicPeriod"/>
            </a:pPr>
            <a:r>
              <a:rPr lang="mk-MK" dirty="0" smtClean="0"/>
              <a:t>Мултидисциплинарна процена на уникатните силни страни и потреби на новороденчето или малото дете и идентификација на услугите кои се соодветни да ги пресретнат тие потреби;</a:t>
            </a:r>
          </a:p>
          <a:p>
            <a:pPr marL="457200" indent="-457200">
              <a:buAutoNum type="arabicPeriod"/>
            </a:pPr>
            <a:r>
              <a:rPr lang="mk-MK" dirty="0" smtClean="0"/>
              <a:t>Семејно насочена процена на ресурсите, приоритетите  и грижите на семејството и идентификацијата на тие поддршки и услуги важни да се зголеми капацитетот на семејството за пресретнување на развојните потреби на новороденчето/малото дете; и</a:t>
            </a:r>
          </a:p>
          <a:p>
            <a:pPr marL="457200" indent="-457200">
              <a:buAutoNum type="arabicPeriod"/>
            </a:pPr>
            <a:r>
              <a:rPr lang="mk-MK" dirty="0" smtClean="0"/>
              <a:t>Пишан ИСПУ развиен од тимот, вклучувајќи ги и родителите.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36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ИСПУ е?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ИСПУ е документ!</a:t>
            </a:r>
          </a:p>
          <a:p>
            <a:r>
              <a:rPr lang="mk-MK" dirty="0" smtClean="0"/>
              <a:t>ИСПУ е процес! (</a:t>
            </a:r>
            <a:r>
              <a:rPr lang="en-US" smtClean="0"/>
              <a:t>flow chart)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540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mk-MK" sz="3600" dirty="0" smtClean="0"/>
              <a:t>СЛЕДНО:</a:t>
            </a:r>
          </a:p>
          <a:p>
            <a:pPr marL="0" indent="0">
              <a:buNone/>
            </a:pPr>
            <a:r>
              <a:rPr lang="mk-MK" sz="3600" dirty="0" smtClean="0"/>
              <a:t>Тема 4, Дел 2</a:t>
            </a:r>
          </a:p>
          <a:p>
            <a:pPr marL="0" indent="0">
              <a:buNone/>
            </a:pPr>
            <a:r>
              <a:rPr lang="mk-MK" sz="3600" dirty="0" smtClean="0"/>
              <a:t>ИСПУ процес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29588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mk-MK" dirty="0" smtClean="0"/>
              <a:t>МОДУЛ 1, ТЕМА </a:t>
            </a:r>
            <a:r>
              <a:rPr lang="en-US" dirty="0" smtClean="0"/>
              <a:t>4</a:t>
            </a:r>
            <a:r>
              <a:rPr lang="mk-MK" dirty="0" smtClean="0"/>
              <a:t>, ДЕЛ 2</a:t>
            </a:r>
            <a:br>
              <a:rPr lang="mk-MK" dirty="0" smtClean="0"/>
            </a:br>
            <a:r>
              <a:rPr lang="mk-MK" dirty="0" smtClean="0"/>
              <a:t>ИСПУ процесот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1158" y="4634185"/>
            <a:ext cx="8144134" cy="1117687"/>
          </a:xfrm>
        </p:spPr>
        <p:txBody>
          <a:bodyPr/>
          <a:lstStyle/>
          <a:p>
            <a:r>
              <a:rPr lang="mk-MK" dirty="0" smtClean="0"/>
              <a:t>Проф. д-р Александра Каровска Ристовска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00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2956</TotalTime>
  <Words>1630</Words>
  <Application>Microsoft Office PowerPoint</Application>
  <PresentationFormat>Widescreen</PresentationFormat>
  <Paragraphs>213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Arial</vt:lpstr>
      <vt:lpstr>Trebuchet MS</vt:lpstr>
      <vt:lpstr>Berlin</vt:lpstr>
      <vt:lpstr>МОДУЛ 1, ТЕМА 4, ДЕЛ 1 Вовед во ИСПУ процесот</vt:lpstr>
      <vt:lpstr>ИСПУ процес</vt:lpstr>
      <vt:lpstr>Колку добро го познавате ИСПУ процесот?</vt:lpstr>
      <vt:lpstr>Кој е точниот редослед?</vt:lpstr>
      <vt:lpstr>Зошто е потребно да се разбере ИСПУ процесот?</vt:lpstr>
      <vt:lpstr>ИСПУ и ИДЕА</vt:lpstr>
      <vt:lpstr>ИСПУ е?</vt:lpstr>
      <vt:lpstr>PowerPoint Presentation</vt:lpstr>
      <vt:lpstr>МОДУЛ 1, ТЕМА 4, ДЕЛ 2 ИСПУ процесот</vt:lpstr>
      <vt:lpstr>ИСПУ процес</vt:lpstr>
      <vt:lpstr>Проверете си го знаењето!</vt:lpstr>
      <vt:lpstr>ИСПУ процес</vt:lpstr>
      <vt:lpstr>Проверете си го знаењето!</vt:lpstr>
      <vt:lpstr>Исходи за детето и семејството</vt:lpstr>
      <vt:lpstr>Проверете си го знаењето!</vt:lpstr>
      <vt:lpstr>ИСПУ процес</vt:lpstr>
      <vt:lpstr>Проверете си го знаењето!</vt:lpstr>
      <vt:lpstr>ИСПУ процес</vt:lpstr>
      <vt:lpstr>Проверете си го знаењето!</vt:lpstr>
      <vt:lpstr>ИСПУ процес</vt:lpstr>
      <vt:lpstr>Проверете си го знаењето!</vt:lpstr>
      <vt:lpstr>PowerPoint Presentation</vt:lpstr>
      <vt:lpstr>МОДУЛ 1, ТЕМА 4, ДЕЛ 3 Опис на ИСПУ процесот на семејствата</vt:lpstr>
      <vt:lpstr>Објаснување на ИСПУ процесот</vt:lpstr>
      <vt:lpstr>Како да го објаснувате ИСПУ процесот на семејствата?</vt:lpstr>
      <vt:lpstr>PowerPoint Presentation</vt:lpstr>
      <vt:lpstr>Што треба да знаат семејствата?</vt:lpstr>
      <vt:lpstr>Што може да вклучува ИСПУ процесот?</vt:lpstr>
      <vt:lpstr>Права на семејствата и некои прописи</vt:lpstr>
      <vt:lpstr>Кој ќе биде вклучен со детето и семејството?</vt:lpstr>
      <vt:lpstr>Која е улогата на секој член?</vt:lpstr>
      <vt:lpstr>PowerPoint Presentation</vt:lpstr>
      <vt:lpstr>PowerPoint Presentation</vt:lpstr>
      <vt:lpstr>МОДУЛ 1, ТЕМА 4, ДЕЛ 4 Опис на ИСПУ процесот на лицата кои дале препорака и членовите на заедницата</vt:lpstr>
      <vt:lpstr>Објаснување на ИСПУ процесот</vt:lpstr>
      <vt:lpstr>Академско објаснување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 1, ТЕМА 4 Вовед во ИСПУ процесот</dc:title>
  <dc:creator>Karovska</dc:creator>
  <cp:lastModifiedBy>Karovska</cp:lastModifiedBy>
  <cp:revision>28</cp:revision>
  <dcterms:created xsi:type="dcterms:W3CDTF">2019-08-02T14:16:00Z</dcterms:created>
  <dcterms:modified xsi:type="dcterms:W3CDTF">2019-09-07T07:50:25Z</dcterms:modified>
</cp:coreProperties>
</file>